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8"/>
  </p:notesMasterIdLst>
  <p:sldIdLst>
    <p:sldId id="256" r:id="rId2"/>
    <p:sldId id="264" r:id="rId3"/>
    <p:sldId id="257" r:id="rId4"/>
    <p:sldId id="258" r:id="rId5"/>
    <p:sldId id="259" r:id="rId6"/>
    <p:sldId id="265"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76"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0195F-10F2-47E4-9C2A-27D7B8042C72}" type="datetimeFigureOut">
              <a:rPr lang="tr-TR" smtClean="0"/>
              <a:t>3.12.2019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32200-617C-43A1-9C0E-040D102575BF}" type="slidenum">
              <a:rPr lang="tr-TR" smtClean="0"/>
              <a:t>‹#›</a:t>
            </a:fld>
            <a:endParaRPr lang="tr-TR"/>
          </a:p>
        </p:txBody>
      </p:sp>
    </p:spTree>
    <p:extLst>
      <p:ext uri="{BB962C8B-B14F-4D97-AF65-F5344CB8AC3E}">
        <p14:creationId xmlns:p14="http://schemas.microsoft.com/office/powerpoint/2010/main" val="236183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8332200-617C-43A1-9C0E-040D102575BF}" type="slidenum">
              <a:rPr lang="tr-TR" smtClean="0"/>
              <a:t>1</a:t>
            </a:fld>
            <a:endParaRPr lang="tr-TR"/>
          </a:p>
        </p:txBody>
      </p:sp>
    </p:spTree>
    <p:extLst>
      <p:ext uri="{BB962C8B-B14F-4D97-AF65-F5344CB8AC3E}">
        <p14:creationId xmlns:p14="http://schemas.microsoft.com/office/powerpoint/2010/main" val="190598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23720DD-5B6D-40BF-8493-A6B52D484E6B}" type="datetimeFigureOut">
              <a:rPr lang="tr-TR" smtClean="0"/>
              <a:t>3.12.2019</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3.12.2019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3.12.2019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3.12.2019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3.12.2019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3.12.2019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3.12.2019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3.12.2019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3.12.2019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A23720DD-5B6D-40BF-8493-A6B52D484E6B}" type="datetimeFigureOut">
              <a:rPr lang="tr-TR" smtClean="0"/>
              <a:t>3.12.2019</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A23720DD-5B6D-40BF-8493-A6B52D484E6B}" type="datetimeFigureOut">
              <a:rPr lang="tr-TR" smtClean="0"/>
              <a:t>3.12.2019</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23720DD-5B6D-40BF-8493-A6B52D484E6B}" type="datetimeFigureOut">
              <a:rPr lang="tr-TR" smtClean="0"/>
              <a:t>3.12.2019</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09" y="2096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3"/>
          <p:cNvSpPr>
            <a:spLocks noGrp="1"/>
          </p:cNvSpPr>
          <p:nvPr>
            <p:ph type="title"/>
          </p:nvPr>
        </p:nvSpPr>
        <p:spPr>
          <a:xfrm>
            <a:off x="457200" y="1412776"/>
            <a:ext cx="8579296" cy="3240360"/>
          </a:xfrm>
        </p:spPr>
        <p:txBody>
          <a:bodyPr>
            <a:noAutofit/>
          </a:bodyPr>
          <a:lstStyle/>
          <a:p>
            <a:r>
              <a:rPr lang="tr-TR" sz="5400" dirty="0" smtClean="0">
                <a:solidFill>
                  <a:srgbClr val="FFFF00"/>
                </a:solidFill>
                <a:latin typeface="321impact" panose="02000000000000000000" pitchFamily="2" charset="0"/>
                <a:ea typeface="Adobe Heiti Std R" pitchFamily="34" charset="-128"/>
              </a:rPr>
              <a:t>Dünya Engelliler Günü</a:t>
            </a:r>
            <a:endParaRPr lang="tr-TR" sz="5400" dirty="0">
              <a:solidFill>
                <a:srgbClr val="FFFF00"/>
              </a:solidFill>
              <a:latin typeface="321impact" panose="02000000000000000000" pitchFamily="2" charset="0"/>
              <a:ea typeface="Adobe Heiti Std R" pitchFamily="34" charset="-128"/>
            </a:endParaRPr>
          </a:p>
        </p:txBody>
      </p:sp>
      <p:pic>
        <p:nvPicPr>
          <p:cNvPr id="2" name="Ses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629026515"/>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normAutofit fontScale="70000" lnSpcReduction="20000"/>
          </a:bodyPr>
          <a:lstStyle/>
          <a:p>
            <a:r>
              <a:rPr lang="tr-TR" dirty="0" err="1"/>
              <a:t>Baxter</a:t>
            </a:r>
            <a:r>
              <a:rPr lang="tr-TR" dirty="0"/>
              <a:t> </a:t>
            </a:r>
            <a:r>
              <a:rPr lang="tr-TR" dirty="0" err="1"/>
              <a:t>Hamby</a:t>
            </a:r>
            <a:r>
              <a:rPr lang="tr-TR" dirty="0"/>
              <a:t>, doğum sırasında kordon bağının koluna dolanması nedeniyle sağ kolunu dirseğinin altından kaybetti. Ama bu durum, spora ilgisini azaltmadı. 17 yaşında dövüş sanatlarında yarışmalara katılmaya başladı. </a:t>
            </a:r>
            <a:r>
              <a:rPr lang="tr-TR" dirty="0" err="1"/>
              <a:t>Humby</a:t>
            </a:r>
            <a:r>
              <a:rPr lang="tr-TR" dirty="0"/>
              <a:t>, aynı zamanda başarılı bir koşucu da… 1992 ve 1994 yıllarında Kanada </a:t>
            </a:r>
            <a:r>
              <a:rPr lang="tr-TR" dirty="0" err="1"/>
              <a:t>Paralimpik</a:t>
            </a:r>
            <a:r>
              <a:rPr lang="tr-TR" dirty="0"/>
              <a:t> Milli Takımı ile birlikte yarıştı, iki yıl sonra Kanada Süper </a:t>
            </a:r>
            <a:r>
              <a:rPr lang="tr-TR" dirty="0" err="1"/>
              <a:t>Welterweight</a:t>
            </a:r>
            <a:r>
              <a:rPr lang="tr-TR" dirty="0"/>
              <a:t> </a:t>
            </a:r>
            <a:r>
              <a:rPr lang="tr-TR" dirty="0" err="1"/>
              <a:t>Kick</a:t>
            </a:r>
            <a:r>
              <a:rPr lang="tr-TR" dirty="0"/>
              <a:t> Boks Şampiyonası'nı kazandı.</a:t>
            </a:r>
          </a:p>
          <a:p>
            <a:r>
              <a:rPr lang="tr-TR" dirty="0" err="1"/>
              <a:t>Baxter</a:t>
            </a:r>
            <a:r>
              <a:rPr lang="tr-TR" dirty="0"/>
              <a:t> </a:t>
            </a:r>
            <a:r>
              <a:rPr lang="tr-TR" dirty="0" err="1"/>
              <a:t>Hamby</a:t>
            </a:r>
            <a:r>
              <a:rPr lang="tr-TR" dirty="0"/>
              <a:t>, tek eliyle dünya şampiyonluğunu kazanan ve IMTC Dünya Süper </a:t>
            </a:r>
            <a:r>
              <a:rPr lang="tr-TR" dirty="0" err="1"/>
              <a:t>Welterweight</a:t>
            </a:r>
            <a:r>
              <a:rPr lang="tr-TR" dirty="0"/>
              <a:t> Şampiyonu olan tek </a:t>
            </a:r>
            <a:r>
              <a:rPr lang="tr-TR" dirty="0" err="1"/>
              <a:t>kick</a:t>
            </a:r>
            <a:r>
              <a:rPr lang="tr-TR" dirty="0"/>
              <a:t> </a:t>
            </a:r>
            <a:r>
              <a:rPr lang="tr-TR" dirty="0" err="1"/>
              <a:t>boksçu</a:t>
            </a:r>
            <a:r>
              <a:rPr lang="tr-TR" dirty="0"/>
              <a:t> olma özelliğini koruyor. 2010 yılında da WBC Süper </a:t>
            </a:r>
            <a:r>
              <a:rPr lang="tr-TR" dirty="0" err="1"/>
              <a:t>Welterweight</a:t>
            </a:r>
            <a:r>
              <a:rPr lang="tr-TR" dirty="0"/>
              <a:t> Ulusal Şampiyonu olan </a:t>
            </a:r>
            <a:r>
              <a:rPr lang="tr-TR" dirty="0" err="1"/>
              <a:t>Humby</a:t>
            </a:r>
            <a:r>
              <a:rPr lang="tr-TR" dirty="0"/>
              <a:t>, ringlerdeki başarılarının yanı sıra Örümcek Adam 3 filminde </a:t>
            </a:r>
            <a:r>
              <a:rPr lang="tr-TR" dirty="0" err="1"/>
              <a:t>Tobey</a:t>
            </a:r>
            <a:r>
              <a:rPr lang="tr-TR" dirty="0"/>
              <a:t> </a:t>
            </a:r>
            <a:r>
              <a:rPr lang="tr-TR" dirty="0" err="1"/>
              <a:t>Maguire'nin</a:t>
            </a:r>
            <a:r>
              <a:rPr lang="tr-TR" dirty="0"/>
              <a:t> dublörlüğünü de üstlendi.</a:t>
            </a:r>
          </a:p>
          <a:p>
            <a:endParaRPr lang="tr-TR" dirty="0"/>
          </a:p>
        </p:txBody>
      </p:sp>
    </p:spTree>
    <p:extLst>
      <p:ext uri="{BB962C8B-B14F-4D97-AF65-F5344CB8AC3E}">
        <p14:creationId xmlns:p14="http://schemas.microsoft.com/office/powerpoint/2010/main" val="3292241646"/>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solidFill>
                  <a:srgbClr val="FF0000"/>
                </a:solidFill>
              </a:rPr>
              <a:t>Chelsea</a:t>
            </a:r>
            <a:r>
              <a:rPr lang="tr-TR" b="1" dirty="0">
                <a:solidFill>
                  <a:srgbClr val="FF0000"/>
                </a:solidFill>
              </a:rPr>
              <a:t> </a:t>
            </a:r>
            <a:r>
              <a:rPr lang="tr-TR" b="1" dirty="0" err="1">
                <a:solidFill>
                  <a:srgbClr val="FF0000"/>
                </a:solidFill>
              </a:rPr>
              <a:t>McClammer</a:t>
            </a:r>
            <a:endParaRPr lang="tr-TR" dirty="0">
              <a:solidFill>
                <a:srgbClr val="FF0000"/>
              </a:solidFill>
            </a:endParaRPr>
          </a:p>
        </p:txBody>
      </p:sp>
      <p:pic>
        <p:nvPicPr>
          <p:cNvPr id="4098" name="Picture 2" descr="https://www.iyihisset.com/sites/default/files/sev/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770485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723548"/>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normAutofit fontScale="85000" lnSpcReduction="20000"/>
          </a:bodyPr>
          <a:lstStyle/>
          <a:p>
            <a:r>
              <a:rPr lang="tr-TR" dirty="0"/>
              <a:t>24 yaşındaki </a:t>
            </a:r>
            <a:r>
              <a:rPr lang="tr-TR" dirty="0" err="1"/>
              <a:t>Chelsea</a:t>
            </a:r>
            <a:r>
              <a:rPr lang="tr-TR" dirty="0"/>
              <a:t> </a:t>
            </a:r>
            <a:r>
              <a:rPr lang="tr-TR" dirty="0" err="1"/>
              <a:t>McClammer</a:t>
            </a:r>
            <a:r>
              <a:rPr lang="tr-TR" dirty="0"/>
              <a:t>, altı yaşındayken bir otomobil kazası geçirdi. Kazadan sonra omurilik yaralanmasından dolayı belden aşağısı felç kalan genç sporcu, hayatına asla ara vermeyi düşünmedi. Spor yapmaktan vazgeçmek yerine basketbol, ​​tenis ve atletizmle ilgilenmeye başladı. </a:t>
            </a:r>
          </a:p>
          <a:p>
            <a:r>
              <a:rPr lang="tr-TR" dirty="0"/>
              <a:t>2008 yılında </a:t>
            </a:r>
            <a:r>
              <a:rPr lang="tr-TR" dirty="0" err="1"/>
              <a:t>Paralimpik</a:t>
            </a:r>
            <a:r>
              <a:rPr lang="tr-TR" dirty="0"/>
              <a:t> ABD Atletizm takımına, en genç üye olarak katılan </a:t>
            </a:r>
            <a:r>
              <a:rPr lang="tr-TR" dirty="0" err="1"/>
              <a:t>McClammer</a:t>
            </a:r>
            <a:r>
              <a:rPr lang="tr-TR" dirty="0"/>
              <a:t>, aynı yıl Pekin'de yapılan 800 metrelik yarışı da sekizinci sırada tamamladı. </a:t>
            </a:r>
            <a:r>
              <a:rPr lang="tr-TR" dirty="0" err="1"/>
              <a:t>McClammer</a:t>
            </a:r>
            <a:r>
              <a:rPr lang="tr-TR" dirty="0"/>
              <a:t>, 2011 yılında </a:t>
            </a:r>
            <a:r>
              <a:rPr lang="tr-TR" dirty="0" err="1"/>
              <a:t>Guadalajara'daki</a:t>
            </a:r>
            <a:r>
              <a:rPr lang="tr-TR" dirty="0"/>
              <a:t> </a:t>
            </a:r>
            <a:r>
              <a:rPr lang="tr-TR" dirty="0" err="1"/>
              <a:t>Parapan</a:t>
            </a:r>
            <a:r>
              <a:rPr lang="tr-TR" dirty="0"/>
              <a:t> Amerikan Oyunları’nda altı kez madalya kazanarak büyük bir başarı elde etti. Ayrıca, 2012 yılında ESPY En İyi Engelli Kadın Sporcu Ödülü’ne de aday gösterildi.</a:t>
            </a:r>
          </a:p>
          <a:p>
            <a:endParaRPr lang="tr-TR" dirty="0"/>
          </a:p>
        </p:txBody>
      </p:sp>
    </p:spTree>
    <p:extLst>
      <p:ext uri="{BB962C8B-B14F-4D97-AF65-F5344CB8AC3E}">
        <p14:creationId xmlns:p14="http://schemas.microsoft.com/office/powerpoint/2010/main" val="3470986987"/>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b="1" dirty="0" err="1">
                <a:solidFill>
                  <a:srgbClr val="FF0000"/>
                </a:solidFill>
              </a:rPr>
              <a:t>Oz</a:t>
            </a:r>
            <a:r>
              <a:rPr lang="tr-TR" b="1" dirty="0">
                <a:solidFill>
                  <a:srgbClr val="FF0000"/>
                </a:solidFill>
              </a:rPr>
              <a:t> </a:t>
            </a:r>
            <a:r>
              <a:rPr lang="tr-TR" b="1" dirty="0" err="1">
                <a:solidFill>
                  <a:srgbClr val="FF0000"/>
                </a:solidFill>
              </a:rPr>
              <a:t>Sanchez</a:t>
            </a:r>
            <a:endParaRPr lang="tr-TR" dirty="0">
              <a:solidFill>
                <a:srgbClr val="FF0000"/>
              </a:solidFill>
            </a:endParaRPr>
          </a:p>
        </p:txBody>
      </p:sp>
      <p:sp>
        <p:nvSpPr>
          <p:cNvPr id="4" name="Başlık 1"/>
          <p:cNvSpPr txBox="1">
            <a:spLocks/>
          </p:cNvSpPr>
          <p:nvPr/>
        </p:nvSpPr>
        <p:spPr>
          <a:xfrm>
            <a:off x="1115616" y="836712"/>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a:p>
        </p:txBody>
      </p:sp>
      <p:pic>
        <p:nvPicPr>
          <p:cNvPr id="5122" name="Picture 2" descr="https://www.iyihisset.com/sites/default/files/sev/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81" y="2039197"/>
            <a:ext cx="7684943"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134660"/>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normAutofit fontScale="85000" lnSpcReduction="10000"/>
          </a:bodyPr>
          <a:lstStyle/>
          <a:p>
            <a:r>
              <a:rPr lang="tr-TR" dirty="0" err="1"/>
              <a:t>Oz</a:t>
            </a:r>
            <a:r>
              <a:rPr lang="tr-TR" dirty="0"/>
              <a:t> </a:t>
            </a:r>
            <a:r>
              <a:rPr lang="tr-TR" dirty="0" err="1"/>
              <a:t>Sanchez</a:t>
            </a:r>
            <a:r>
              <a:rPr lang="tr-TR" dirty="0"/>
              <a:t>, Deniz Kuvvetleri üyesiydi. 2001 yılında yaşadığı motosiklet kazasından sonra omuriliği hasar gördü ve felç oldu. Yedi yıl sonra, </a:t>
            </a:r>
            <a:r>
              <a:rPr lang="tr-TR" dirty="0" err="1"/>
              <a:t>Paralimpik</a:t>
            </a:r>
            <a:r>
              <a:rPr lang="tr-TR" dirty="0"/>
              <a:t> atlet olarak adından söz ettirmeye başladı. </a:t>
            </a:r>
            <a:r>
              <a:rPr lang="tr-TR" dirty="0" err="1"/>
              <a:t>Sanchez</a:t>
            </a:r>
            <a:r>
              <a:rPr lang="tr-TR" dirty="0"/>
              <a:t>, 2008 Pekin Oyunları'nda </a:t>
            </a:r>
            <a:r>
              <a:rPr lang="tr-TR" dirty="0" err="1"/>
              <a:t>Paracycling</a:t>
            </a:r>
            <a:r>
              <a:rPr lang="tr-TR" dirty="0"/>
              <a:t> ve yol yarışında madalyalar kazanarak ABD’yi temsil etti. </a:t>
            </a:r>
          </a:p>
          <a:p>
            <a:r>
              <a:rPr lang="tr-TR" dirty="0"/>
              <a:t>2009 senesinde ise İtalya'daki UCI Para-</a:t>
            </a:r>
            <a:r>
              <a:rPr lang="tr-TR" dirty="0" err="1"/>
              <a:t>Cycling</a:t>
            </a:r>
            <a:r>
              <a:rPr lang="tr-TR" dirty="0"/>
              <a:t> Road Dünya Şampiyonası’nda bir başka altın madalyayı koleksiyonuna ekledi. 2012’de Londra'da düzenlenen </a:t>
            </a:r>
            <a:r>
              <a:rPr lang="tr-TR" dirty="0" err="1"/>
              <a:t>Paralimpik</a:t>
            </a:r>
            <a:r>
              <a:rPr lang="tr-TR" dirty="0"/>
              <a:t> Oyunları’na da katılan </a:t>
            </a:r>
            <a:r>
              <a:rPr lang="tr-TR" dirty="0" err="1"/>
              <a:t>Sanchez</a:t>
            </a:r>
            <a:r>
              <a:rPr lang="tr-TR" dirty="0"/>
              <a:t>, burada takım rölesinde altın madalya ve bireysel zamanlı bir denemede de bronz madalya kazandı.</a:t>
            </a:r>
          </a:p>
          <a:p>
            <a:endParaRPr lang="tr-TR" dirty="0"/>
          </a:p>
        </p:txBody>
      </p:sp>
    </p:spTree>
    <p:extLst>
      <p:ext uri="{BB962C8B-B14F-4D97-AF65-F5344CB8AC3E}">
        <p14:creationId xmlns:p14="http://schemas.microsoft.com/office/powerpoint/2010/main" val="3662314913"/>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Alana </a:t>
            </a:r>
            <a:r>
              <a:rPr lang="tr-TR" b="1" dirty="0" err="1">
                <a:solidFill>
                  <a:srgbClr val="FF0000"/>
                </a:solidFill>
              </a:rPr>
              <a:t>Nichols</a:t>
            </a:r>
            <a:endParaRPr lang="tr-TR" dirty="0">
              <a:solidFill>
                <a:srgbClr val="FF0000"/>
              </a:solidFill>
            </a:endParaRPr>
          </a:p>
        </p:txBody>
      </p:sp>
      <p:pic>
        <p:nvPicPr>
          <p:cNvPr id="6146" name="Picture 2" descr="https://www.iyihisset.com/sites/default/files/sev/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57" y="2132856"/>
            <a:ext cx="7704856" cy="420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432172"/>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err="1"/>
              <a:t>Snowboard</a:t>
            </a:r>
            <a:r>
              <a:rPr lang="tr-TR" dirty="0"/>
              <a:t>, Alana </a:t>
            </a:r>
            <a:r>
              <a:rPr lang="tr-TR" dirty="0" err="1"/>
              <a:t>Nichols'un</a:t>
            </a:r>
            <a:r>
              <a:rPr lang="tr-TR" dirty="0"/>
              <a:t> hayatının her daim bir parçası oldu. 17 yaşında </a:t>
            </a:r>
            <a:r>
              <a:rPr lang="tr-TR" dirty="0" err="1"/>
              <a:t>snowboard</a:t>
            </a:r>
            <a:r>
              <a:rPr lang="tr-TR" dirty="0"/>
              <a:t> yaparken sakatlandı ve belden aşağısı felç olmasına rağmen spora veda etmedi. Çünkü spor onun tutkusuydu. </a:t>
            </a:r>
            <a:r>
              <a:rPr lang="tr-TR" dirty="0" err="1"/>
              <a:t>Nichols</a:t>
            </a:r>
            <a:r>
              <a:rPr lang="tr-TR" dirty="0"/>
              <a:t>, kariyerinin durmasına izin vermedi ve tekerlekli sandalye basketbolu oynamaya başladı. </a:t>
            </a:r>
            <a:r>
              <a:rPr lang="tr-TR" dirty="0" err="1"/>
              <a:t>Nichols</a:t>
            </a:r>
            <a:r>
              <a:rPr lang="tr-TR" dirty="0"/>
              <a:t>, 2008 yılında Pekin'de ABD takımıyla altın madalya kazandı. Aynı zamanda sörf ve kano da yapan 35 yaşındaki sporcu, </a:t>
            </a:r>
            <a:r>
              <a:rPr lang="tr-TR" dirty="0" err="1"/>
              <a:t>Vancouver'daki</a:t>
            </a:r>
            <a:r>
              <a:rPr lang="tr-TR" dirty="0"/>
              <a:t> 2010 </a:t>
            </a:r>
            <a:r>
              <a:rPr lang="tr-TR" dirty="0" err="1"/>
              <a:t>Paralimpik</a:t>
            </a:r>
            <a:r>
              <a:rPr lang="tr-TR" dirty="0"/>
              <a:t> Oyunları'nda ise dört kez madalya almayı başardı.</a:t>
            </a:r>
          </a:p>
        </p:txBody>
      </p:sp>
    </p:spTree>
    <p:extLst>
      <p:ext uri="{BB962C8B-B14F-4D97-AF65-F5344CB8AC3E}">
        <p14:creationId xmlns:p14="http://schemas.microsoft.com/office/powerpoint/2010/main" val="3647622042"/>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solidFill>
                  <a:srgbClr val="FF0000"/>
                </a:solidFill>
              </a:rPr>
              <a:t>Kyle</a:t>
            </a:r>
            <a:r>
              <a:rPr lang="tr-TR" b="1" dirty="0">
                <a:solidFill>
                  <a:srgbClr val="FF0000"/>
                </a:solidFill>
              </a:rPr>
              <a:t> </a:t>
            </a:r>
            <a:r>
              <a:rPr lang="tr-TR" b="1" dirty="0" err="1">
                <a:solidFill>
                  <a:srgbClr val="FF0000"/>
                </a:solidFill>
              </a:rPr>
              <a:t>Maynard</a:t>
            </a:r>
            <a:endParaRPr lang="tr-TR" dirty="0">
              <a:solidFill>
                <a:srgbClr val="FF0000"/>
              </a:solidFill>
            </a:endParaRPr>
          </a:p>
        </p:txBody>
      </p:sp>
      <p:pic>
        <p:nvPicPr>
          <p:cNvPr id="7170" name="Picture 2" descr="https://www.iyihisset.com/sites/default/files/sev/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7635417"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18661"/>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err="1"/>
              <a:t>Kyle</a:t>
            </a:r>
            <a:r>
              <a:rPr lang="tr-TR" dirty="0"/>
              <a:t> </a:t>
            </a:r>
            <a:r>
              <a:rPr lang="tr-TR" dirty="0" err="1"/>
              <a:t>Maynard'ın</a:t>
            </a:r>
            <a:r>
              <a:rPr lang="tr-TR" dirty="0"/>
              <a:t> başarılarını saymakla bitiremeyiz. Amerikan Ulusal Güreş Onur Listesi'nin üyesi </a:t>
            </a:r>
            <a:r>
              <a:rPr lang="tr-TR" dirty="0" err="1"/>
              <a:t>Maynard</a:t>
            </a:r>
            <a:r>
              <a:rPr lang="tr-TR" dirty="0"/>
              <a:t>, GNC tarafından Dünyanın En Güçlü Genci seçilmiş bir sporcu. </a:t>
            </a:r>
            <a:r>
              <a:rPr lang="tr-TR" dirty="0" err="1"/>
              <a:t>Maynard</a:t>
            </a:r>
            <a:r>
              <a:rPr lang="tr-TR" dirty="0"/>
              <a:t>, kolları ve bacakları olmadan nadir görülen bir durumla dünyaya geldi. </a:t>
            </a:r>
            <a:r>
              <a:rPr lang="tr-TR" dirty="0" err="1"/>
              <a:t>Kilimanjaro</a:t>
            </a:r>
            <a:r>
              <a:rPr lang="tr-TR" dirty="0"/>
              <a:t> Dağı ve </a:t>
            </a:r>
            <a:r>
              <a:rPr lang="tr-TR" dirty="0" err="1"/>
              <a:t>Aconcagua</a:t>
            </a:r>
            <a:r>
              <a:rPr lang="tr-TR" dirty="0"/>
              <a:t> Dağı'nın zirvesine protez yardımı olmaksızın ulaşan ilk dörtlü </a:t>
            </a:r>
            <a:r>
              <a:rPr lang="tr-TR" dirty="0" err="1"/>
              <a:t>ampute</a:t>
            </a:r>
            <a:r>
              <a:rPr lang="tr-TR" dirty="0"/>
              <a:t> olarak tarihe geçti. Ünlü TV sunucusu </a:t>
            </a:r>
            <a:r>
              <a:rPr lang="tr-TR" dirty="0" err="1"/>
              <a:t>Oprah</a:t>
            </a:r>
            <a:r>
              <a:rPr lang="tr-TR" dirty="0"/>
              <a:t> </a:t>
            </a:r>
            <a:r>
              <a:rPr lang="tr-TR" dirty="0" err="1"/>
              <a:t>Winfrey</a:t>
            </a:r>
            <a:r>
              <a:rPr lang="tr-TR" dirty="0"/>
              <a:t>, </a:t>
            </a:r>
            <a:r>
              <a:rPr lang="tr-TR" dirty="0" err="1"/>
              <a:t>Kyle</a:t>
            </a:r>
            <a:r>
              <a:rPr lang="tr-TR" dirty="0"/>
              <a:t> için şöyle diyor “Duyup duyabileceğiniz en ilham verici genç adamlardan biri.”</a:t>
            </a:r>
          </a:p>
          <a:p>
            <a:pPr marL="0" indent="0">
              <a:buNone/>
            </a:pPr>
            <a:r>
              <a:rPr lang="tr-TR" dirty="0"/>
              <a:t/>
            </a:r>
            <a:br>
              <a:rPr lang="tr-TR" dirty="0"/>
            </a:br>
            <a:endParaRPr lang="tr-TR" dirty="0"/>
          </a:p>
        </p:txBody>
      </p:sp>
    </p:spTree>
    <p:extLst>
      <p:ext uri="{BB962C8B-B14F-4D97-AF65-F5344CB8AC3E}">
        <p14:creationId xmlns:p14="http://schemas.microsoft.com/office/powerpoint/2010/main" val="1645382900"/>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25381" y="570331"/>
            <a:ext cx="6965245" cy="770437"/>
          </a:xfrm>
        </p:spPr>
        <p:txBody>
          <a:bodyPr/>
          <a:lstStyle/>
          <a:p>
            <a:r>
              <a:rPr lang="tr-TR" b="1" dirty="0" err="1">
                <a:solidFill>
                  <a:srgbClr val="FF0000"/>
                </a:solidFill>
              </a:rPr>
              <a:t>Bethany</a:t>
            </a:r>
            <a:r>
              <a:rPr lang="tr-TR" b="1" dirty="0">
                <a:solidFill>
                  <a:srgbClr val="FF0000"/>
                </a:solidFill>
              </a:rPr>
              <a:t> Hamilton</a:t>
            </a:r>
            <a:endParaRPr lang="tr-TR"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416824" cy="49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551109"/>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ENGELLİLİK NEDİR ?</a:t>
            </a:r>
            <a:endParaRPr lang="tr-TR" dirty="0"/>
          </a:p>
        </p:txBody>
      </p:sp>
      <p:sp>
        <p:nvSpPr>
          <p:cNvPr id="3" name="İçerik Yer Tutucusu 2"/>
          <p:cNvSpPr>
            <a:spLocks noGrp="1"/>
          </p:cNvSpPr>
          <p:nvPr>
            <p:ph idx="1"/>
          </p:nvPr>
        </p:nvSpPr>
        <p:spPr/>
        <p:txBody>
          <a:bodyPr/>
          <a:lstStyle/>
          <a:p>
            <a:pPr marL="0" indent="0">
              <a:buNone/>
            </a:pPr>
            <a:r>
              <a:rPr lang="tr-TR" dirty="0">
                <a:solidFill>
                  <a:srgbClr val="002060"/>
                </a:solidFill>
              </a:rPr>
              <a:t>En basit tanımı ile engellik;</a:t>
            </a:r>
          </a:p>
          <a:p>
            <a:pPr marL="0" indent="0">
              <a:buNone/>
            </a:pPr>
            <a:r>
              <a:rPr lang="tr-TR" dirty="0" err="1">
                <a:solidFill>
                  <a:srgbClr val="002060"/>
                </a:solidFill>
              </a:rPr>
              <a:t>Doğustan</a:t>
            </a:r>
            <a:r>
              <a:rPr lang="tr-TR" dirty="0">
                <a:solidFill>
                  <a:srgbClr val="002060"/>
                </a:solidFill>
              </a:rPr>
              <a:t> ya da kaza veya uzun bir hastalık sonucunda oluşan </a:t>
            </a:r>
            <a:r>
              <a:rPr lang="tr-TR" dirty="0" err="1">
                <a:solidFill>
                  <a:srgbClr val="002060"/>
                </a:solidFill>
              </a:rPr>
              <a:t>bedensel,zihinsel,duygusal</a:t>
            </a:r>
            <a:r>
              <a:rPr lang="tr-TR" dirty="0">
                <a:solidFill>
                  <a:srgbClr val="002060"/>
                </a:solidFill>
              </a:rPr>
              <a:t> ve sosyal yeteneklerin kaybı olarak tanımlayabiliriz</a:t>
            </a:r>
          </a:p>
          <a:p>
            <a:pPr marL="0" indent="0">
              <a:buNone/>
            </a:pPr>
            <a:endParaRPr lang="tr-TR" dirty="0"/>
          </a:p>
        </p:txBody>
      </p:sp>
    </p:spTree>
    <p:extLst>
      <p:ext uri="{BB962C8B-B14F-4D97-AF65-F5344CB8AC3E}">
        <p14:creationId xmlns:p14="http://schemas.microsoft.com/office/powerpoint/2010/main" val="3243010384"/>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a:t>Profesyonel sörfçü </a:t>
            </a:r>
            <a:r>
              <a:rPr lang="tr-TR" dirty="0" err="1"/>
              <a:t>Bethany</a:t>
            </a:r>
            <a:r>
              <a:rPr lang="tr-TR" dirty="0"/>
              <a:t> Hamilton, 2003 yılında henüz 13 yaşındayken bir köpek balığı tarafından saldırıya uğradı ve bu saldırı sonucu sol kolunu kaybetti. Yaşadığı bu olay </a:t>
            </a:r>
            <a:r>
              <a:rPr lang="tr-TR" dirty="0" err="1"/>
              <a:t>Hamilton’ı</a:t>
            </a:r>
            <a:r>
              <a:rPr lang="tr-TR" dirty="0"/>
              <a:t> sörf sevdasından vazgeçirmedi; bir ay içinde suya geri dönmeyi başardı. Kolu içinse özel yapım bir protez kullanmaya başladı. Ocak 2004'te yani saldırıdan sadece birkaç ay sonra tekrar yarışmalara katıldı. Hamilton, 2009 yılında da Avustralya'daki ASP Dünya Gençler Şampiyonası'nda ikinci geldi. 2011’de </a:t>
            </a:r>
            <a:r>
              <a:rPr lang="tr-TR" dirty="0" err="1"/>
              <a:t>Soul</a:t>
            </a:r>
            <a:r>
              <a:rPr lang="tr-TR" dirty="0"/>
              <a:t> </a:t>
            </a:r>
            <a:r>
              <a:rPr lang="tr-TR" dirty="0" err="1"/>
              <a:t>Surfer</a:t>
            </a:r>
            <a:r>
              <a:rPr lang="tr-TR" dirty="0"/>
              <a:t> filmi ile </a:t>
            </a:r>
            <a:r>
              <a:rPr lang="tr-TR" dirty="0" err="1"/>
              <a:t>Bethany</a:t>
            </a:r>
            <a:r>
              <a:rPr lang="tr-TR" dirty="0"/>
              <a:t> </a:t>
            </a:r>
            <a:r>
              <a:rPr lang="tr-TR" dirty="0" err="1"/>
              <a:t>Hamilton'ın</a:t>
            </a:r>
            <a:r>
              <a:rPr lang="tr-TR" dirty="0"/>
              <a:t> azimli öyküsü beyaz perdeye taşındı.</a:t>
            </a:r>
          </a:p>
        </p:txBody>
      </p:sp>
    </p:spTree>
    <p:extLst>
      <p:ext uri="{BB962C8B-B14F-4D97-AF65-F5344CB8AC3E}">
        <p14:creationId xmlns:p14="http://schemas.microsoft.com/office/powerpoint/2010/main" val="1549854155"/>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solidFill>
                  <a:srgbClr val="FF0000"/>
                </a:solidFill>
              </a:rPr>
              <a:t>Jessica</a:t>
            </a:r>
            <a:r>
              <a:rPr lang="tr-TR" b="1" dirty="0">
                <a:solidFill>
                  <a:srgbClr val="FF0000"/>
                </a:solidFill>
              </a:rPr>
              <a:t> </a:t>
            </a:r>
            <a:r>
              <a:rPr lang="tr-TR" b="1" dirty="0" err="1">
                <a:solidFill>
                  <a:srgbClr val="FF0000"/>
                </a:solidFill>
              </a:rPr>
              <a:t>Long</a:t>
            </a:r>
            <a:endParaRPr lang="tr-TR" dirty="0">
              <a:solidFill>
                <a:srgbClr val="FF0000"/>
              </a:solidFill>
            </a:endParaRPr>
          </a:p>
        </p:txBody>
      </p:sp>
      <p:pic>
        <p:nvPicPr>
          <p:cNvPr id="9218" name="Picture 2" descr="https://www.iyihisset.com/sites/default/files/sev/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704856" cy="433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456920"/>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p:txBody>
          <a:bodyPr>
            <a:normAutofit fontScale="70000" lnSpcReduction="20000"/>
          </a:bodyPr>
          <a:lstStyle/>
          <a:p>
            <a:r>
              <a:rPr lang="tr-TR" dirty="0"/>
              <a:t>Sadece 13 aylıkken, bir Rus yetimhanesinden alınan </a:t>
            </a:r>
            <a:r>
              <a:rPr lang="tr-TR" dirty="0" err="1"/>
              <a:t>Jessica</a:t>
            </a:r>
            <a:r>
              <a:rPr lang="tr-TR" dirty="0"/>
              <a:t> </a:t>
            </a:r>
            <a:r>
              <a:rPr lang="tr-TR" dirty="0" err="1"/>
              <a:t>Long</a:t>
            </a:r>
            <a:r>
              <a:rPr lang="tr-TR" dirty="0"/>
              <a:t>, </a:t>
            </a:r>
            <a:r>
              <a:rPr lang="tr-TR" dirty="0" err="1"/>
              <a:t>fibula</a:t>
            </a:r>
            <a:r>
              <a:rPr lang="tr-TR" dirty="0"/>
              <a:t> eksikliği ile doğdu; ayak bilekleri, topukları ve ayak kemikleri olmadan dünyaya geldi. 18 aylıkken de bacakları dizlerinin altından kesildi ve bundan sonra </a:t>
            </a:r>
            <a:r>
              <a:rPr lang="tr-TR" dirty="0" err="1"/>
              <a:t>Long’un</a:t>
            </a:r>
            <a:r>
              <a:rPr lang="tr-TR" dirty="0"/>
              <a:t> protez bacaklarla yürümeyi öğrenmesi gerekti. O yürümeyi bir kenara bırakın; jimnastik, basketbol, buz pateni, bisiklet, koşu ve kaya tırmanışı gibi birçok spor dalıyla ilgilendi. </a:t>
            </a:r>
            <a:r>
              <a:rPr lang="tr-TR" dirty="0" err="1"/>
              <a:t>Paralimpik</a:t>
            </a:r>
            <a:r>
              <a:rPr lang="tr-TR" dirty="0"/>
              <a:t> kariyerine daha 12 yaşındayken başladı. 2004 yılında ABD </a:t>
            </a:r>
            <a:r>
              <a:rPr lang="tr-TR" dirty="0" err="1"/>
              <a:t>Paralimpik</a:t>
            </a:r>
            <a:r>
              <a:rPr lang="tr-TR" dirty="0"/>
              <a:t> Takımının en genç üyesi olarak, üç altın madalya kazandı. </a:t>
            </a:r>
            <a:r>
              <a:rPr lang="tr-TR" dirty="0" err="1"/>
              <a:t>Long</a:t>
            </a:r>
            <a:r>
              <a:rPr lang="tr-TR" dirty="0"/>
              <a:t> için bu sadece başlangıçtı. 2006 yılında ise 18 ülkede dünya rekoru kırdı ve Güney Afrika'da düzenlenen IPC Dünya Yüzme Şampiyonası'nda dokuz yarışta dokuz altın madalya kazanarak büyük bir başarı elde etti. 2008 yılında da Pekin'den, dördü altın altı madalyaya evine döndü. </a:t>
            </a:r>
          </a:p>
        </p:txBody>
      </p:sp>
    </p:spTree>
    <p:extLst>
      <p:ext uri="{BB962C8B-B14F-4D97-AF65-F5344CB8AC3E}">
        <p14:creationId xmlns:p14="http://schemas.microsoft.com/office/powerpoint/2010/main" val="2999502988"/>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solidFill>
                  <a:srgbClr val="FF0000"/>
                </a:solidFill>
              </a:rPr>
              <a:t>Tatyana</a:t>
            </a:r>
            <a:r>
              <a:rPr lang="tr-TR" b="1" dirty="0">
                <a:solidFill>
                  <a:srgbClr val="FF0000"/>
                </a:solidFill>
              </a:rPr>
              <a:t> </a:t>
            </a:r>
            <a:r>
              <a:rPr lang="tr-TR" b="1" dirty="0" err="1">
                <a:solidFill>
                  <a:srgbClr val="FF0000"/>
                </a:solidFill>
              </a:rPr>
              <a:t>McFadden</a:t>
            </a:r>
            <a:endParaRPr lang="tr-TR" dirty="0">
              <a:solidFill>
                <a:srgbClr val="FF0000"/>
              </a:solidFill>
            </a:endParaRPr>
          </a:p>
        </p:txBody>
      </p:sp>
      <p:pic>
        <p:nvPicPr>
          <p:cNvPr id="10242" name="Picture 2" descr="https://www.iyihisset.com/sites/default/files/se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770485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89963"/>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idx="1"/>
          </p:nvPr>
        </p:nvSpPr>
        <p:spPr/>
        <p:txBody>
          <a:bodyPr>
            <a:normAutofit fontScale="85000" lnSpcReduction="20000"/>
          </a:bodyPr>
          <a:lstStyle/>
          <a:p>
            <a:r>
              <a:rPr lang="tr-TR" dirty="0" err="1"/>
              <a:t>Tatyana</a:t>
            </a:r>
            <a:r>
              <a:rPr lang="tr-TR" dirty="0"/>
              <a:t> </a:t>
            </a:r>
            <a:r>
              <a:rPr lang="tr-TR" dirty="0" err="1"/>
              <a:t>McFadden</a:t>
            </a:r>
            <a:r>
              <a:rPr lang="tr-TR" dirty="0"/>
              <a:t>, ayakları felçli olarak doğmuştu. </a:t>
            </a:r>
            <a:r>
              <a:rPr lang="tr-TR" dirty="0" err="1"/>
              <a:t>McFadden</a:t>
            </a:r>
            <a:r>
              <a:rPr lang="tr-TR" dirty="0"/>
              <a:t>, altı yaşına kadar yetimhanede yaşadı. Bu süreçte tekerlekli sandalyesi olmadığı için ellerinin üzerinde yürüyordu. ABD Sağlık Bakanlığı’nda görevli Engelliler Komiseri </a:t>
            </a:r>
            <a:r>
              <a:rPr lang="tr-TR" dirty="0" err="1"/>
              <a:t>Deborah</a:t>
            </a:r>
            <a:r>
              <a:rPr lang="tr-TR" dirty="0"/>
              <a:t> </a:t>
            </a:r>
            <a:r>
              <a:rPr lang="tr-TR" dirty="0" err="1"/>
              <a:t>McFadden’ın</a:t>
            </a:r>
            <a:r>
              <a:rPr lang="tr-TR" dirty="0"/>
              <a:t> onu evlat edinmesiyle hayatı değişti. </a:t>
            </a:r>
            <a:r>
              <a:rPr lang="tr-TR" dirty="0" err="1"/>
              <a:t>McFadden</a:t>
            </a:r>
            <a:r>
              <a:rPr lang="tr-TR" dirty="0"/>
              <a:t>, Baltimore'da jimnastik, tekerlekli sandalye basketbolu ve atletizm de dahil olmak üzere çeşitli sporlarla ilgilendi. İlk yarışmasındaysa sadece sekiz yaşındaydı ve 2004’de iki kez madalya kazandı. Aynı zamanda 2013'de bir hafta içinde Boston ve Londra maratonlarını kazandı. Rusya doğumlu </a:t>
            </a:r>
            <a:r>
              <a:rPr lang="tr-TR" dirty="0" err="1"/>
              <a:t>Tatyana</a:t>
            </a:r>
            <a:r>
              <a:rPr lang="tr-TR" dirty="0"/>
              <a:t> </a:t>
            </a:r>
            <a:r>
              <a:rPr lang="tr-TR" dirty="0" err="1"/>
              <a:t>McFadden</a:t>
            </a:r>
            <a:r>
              <a:rPr lang="tr-TR" dirty="0"/>
              <a:t>, ABD'ye dört </a:t>
            </a:r>
            <a:r>
              <a:rPr lang="tr-TR" dirty="0" err="1"/>
              <a:t>paralimpik</a:t>
            </a:r>
            <a:r>
              <a:rPr lang="tr-TR" dirty="0"/>
              <a:t> oyunda ve 2013 Dünya Şampiyonası’nda dokuzu altın 16 madalya getirdi.</a:t>
            </a:r>
          </a:p>
        </p:txBody>
      </p:sp>
    </p:spTree>
    <p:extLst>
      <p:ext uri="{BB962C8B-B14F-4D97-AF65-F5344CB8AC3E}">
        <p14:creationId xmlns:p14="http://schemas.microsoft.com/office/powerpoint/2010/main" val="3748763007"/>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ngelliler hakkında söz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92088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74601"/>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chemeClr val="accent6">
                    <a:lumMod val="75000"/>
                  </a:schemeClr>
                </a:solidFill>
              </a:rPr>
              <a:t>Bizi Dinlediğiniz İçin </a:t>
            </a:r>
            <a:br>
              <a:rPr lang="tr-TR" dirty="0" smtClean="0">
                <a:solidFill>
                  <a:schemeClr val="accent6">
                    <a:lumMod val="75000"/>
                  </a:schemeClr>
                </a:solidFill>
              </a:rPr>
            </a:br>
            <a:r>
              <a:rPr lang="tr-TR" dirty="0" smtClean="0">
                <a:solidFill>
                  <a:schemeClr val="accent6">
                    <a:lumMod val="75000"/>
                  </a:schemeClr>
                </a:solidFill>
              </a:rPr>
              <a:t>Teşekkür Ederiz</a:t>
            </a:r>
            <a:endParaRPr lang="tr-TR" dirty="0">
              <a:solidFill>
                <a:schemeClr val="accent6">
                  <a:lumMod val="75000"/>
                </a:schemeClr>
              </a:solidFill>
            </a:endParaRPr>
          </a:p>
        </p:txBody>
      </p:sp>
      <p:sp>
        <p:nvSpPr>
          <p:cNvPr id="3" name="İçerik Yer Tutucusu 2"/>
          <p:cNvSpPr>
            <a:spLocks noGrp="1"/>
          </p:cNvSpPr>
          <p:nvPr>
            <p:ph idx="1"/>
          </p:nvPr>
        </p:nvSpPr>
        <p:spPr/>
        <p:txBody>
          <a:bodyPr/>
          <a:lstStyle/>
          <a:p>
            <a:pPr marL="0" indent="0">
              <a:buNone/>
            </a:pPr>
            <a:r>
              <a:rPr lang="tr-TR" dirty="0" smtClean="0">
                <a:solidFill>
                  <a:srgbClr val="FF0000"/>
                </a:solidFill>
              </a:rPr>
              <a:t>Hazırlayanlar:</a:t>
            </a:r>
          </a:p>
          <a:p>
            <a:r>
              <a:rPr lang="tr-TR" dirty="0" smtClean="0">
                <a:solidFill>
                  <a:srgbClr val="7030A0"/>
                </a:solidFill>
              </a:rPr>
              <a:t>Yaren TOPÇUPARLAK</a:t>
            </a:r>
          </a:p>
          <a:p>
            <a:r>
              <a:rPr lang="tr-TR" dirty="0" smtClean="0">
                <a:solidFill>
                  <a:srgbClr val="0070C0"/>
                </a:solidFill>
              </a:rPr>
              <a:t>İbrahim MERGEN</a:t>
            </a:r>
          </a:p>
          <a:p>
            <a:endParaRPr lang="tr-TR" dirty="0">
              <a:solidFill>
                <a:srgbClr val="0070C0"/>
              </a:solidFill>
            </a:endParaRPr>
          </a:p>
          <a:p>
            <a:pPr marL="0" indent="0">
              <a:buNone/>
            </a:pPr>
            <a:endParaRPr lang="tr-TR" dirty="0">
              <a:solidFill>
                <a:schemeClr val="accent1">
                  <a:lumMod val="75000"/>
                </a:schemeClr>
              </a:solidFill>
            </a:endParaRPr>
          </a:p>
        </p:txBody>
      </p:sp>
      <p:sp>
        <p:nvSpPr>
          <p:cNvPr id="4" name="5-Nokta Yıldız 3"/>
          <p:cNvSpPr/>
          <p:nvPr/>
        </p:nvSpPr>
        <p:spPr>
          <a:xfrm>
            <a:off x="6228184" y="2060848"/>
            <a:ext cx="1872208" cy="1800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35413282"/>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solidFill>
                  <a:schemeClr val="accent1">
                    <a:lumMod val="75000"/>
                  </a:schemeClr>
                </a:solidFill>
                <a:latin typeface="321impact" panose="02000000000000000000" pitchFamily="2" charset="0"/>
              </a:rPr>
              <a:t>Dünya Engelliler Günü</a:t>
            </a:r>
            <a:br>
              <a:rPr lang="tr-TR" dirty="0" smtClean="0">
                <a:solidFill>
                  <a:schemeClr val="accent1">
                    <a:lumMod val="75000"/>
                  </a:schemeClr>
                </a:solidFill>
                <a:latin typeface="321impact" panose="02000000000000000000" pitchFamily="2" charset="0"/>
              </a:rPr>
            </a:br>
            <a:r>
              <a:rPr lang="tr-TR" dirty="0" smtClean="0">
                <a:solidFill>
                  <a:schemeClr val="accent1">
                    <a:lumMod val="75000"/>
                  </a:schemeClr>
                </a:solidFill>
                <a:latin typeface="321impact" panose="02000000000000000000" pitchFamily="2" charset="0"/>
              </a:rPr>
              <a:t>Nedir ?</a:t>
            </a:r>
            <a:endParaRPr lang="tr-TR" dirty="0">
              <a:solidFill>
                <a:schemeClr val="accent1">
                  <a:lumMod val="75000"/>
                </a:schemeClr>
              </a:solidFill>
              <a:latin typeface="321impact" panose="02000000000000000000" pitchFamily="2" charset="0"/>
            </a:endParaRPr>
          </a:p>
        </p:txBody>
      </p:sp>
      <p:sp>
        <p:nvSpPr>
          <p:cNvPr id="4" name="İçerik Yer Tutucusu 3"/>
          <p:cNvSpPr>
            <a:spLocks noGrp="1"/>
          </p:cNvSpPr>
          <p:nvPr>
            <p:ph idx="1"/>
          </p:nvPr>
        </p:nvSpPr>
        <p:spPr/>
        <p:txBody>
          <a:bodyPr>
            <a:normAutofit lnSpcReduction="10000"/>
          </a:bodyPr>
          <a:lstStyle/>
          <a:p>
            <a:r>
              <a:rPr lang="tr-TR" b="1" dirty="0">
                <a:solidFill>
                  <a:schemeClr val="accent6">
                    <a:lumMod val="50000"/>
                  </a:schemeClr>
                </a:solidFill>
              </a:rPr>
              <a:t>3 Aralık Dünya Engelliler Günü, 1992 yılında Birleşmiş Milletler tarafından </a:t>
            </a:r>
            <a:r>
              <a:rPr lang="tr-TR" b="1" dirty="0" err="1">
                <a:solidFill>
                  <a:schemeClr val="accent6">
                    <a:lumMod val="50000"/>
                  </a:schemeClr>
                </a:solidFill>
              </a:rPr>
              <a:t>uluslarararası</a:t>
            </a:r>
            <a:r>
              <a:rPr lang="tr-TR" b="1" dirty="0">
                <a:solidFill>
                  <a:schemeClr val="accent6">
                    <a:lumMod val="50000"/>
                  </a:schemeClr>
                </a:solidFill>
              </a:rPr>
              <a:t> bir gün olarak kabul edilmiştir. Bugünde dünya çapında organizasyonlar düzenlenmektedir. Bu aktiviteler genellikle ücretsiz olup, gönüllülüğe dayanmaktadır. Hükümet desteği ve sivil toplum organizasyonlarıyla birlikte bu günün kutlanması çeşitlilik göstermektedir. Her yıl bu gün için değişik bir tema edinilmektedir.</a:t>
            </a:r>
          </a:p>
          <a:p>
            <a:endParaRPr lang="tr-TR" dirty="0"/>
          </a:p>
        </p:txBody>
      </p:sp>
    </p:spTree>
    <p:extLst>
      <p:ext uri="{BB962C8B-B14F-4D97-AF65-F5344CB8AC3E}">
        <p14:creationId xmlns:p14="http://schemas.microsoft.com/office/powerpoint/2010/main" val="1901400842"/>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ünya Engelliler günü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14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95776"/>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endParaRPr lang="tr-TR" dirty="0"/>
          </a:p>
        </p:txBody>
      </p:sp>
      <p:sp>
        <p:nvSpPr>
          <p:cNvPr id="3" name="İçerik Yer Tutucusu 2"/>
          <p:cNvSpPr>
            <a:spLocks noGrp="1"/>
          </p:cNvSpPr>
          <p:nvPr>
            <p:ph idx="1"/>
          </p:nvPr>
        </p:nvSpPr>
        <p:spPr>
          <a:xfrm>
            <a:off x="755576" y="764704"/>
            <a:ext cx="7632848" cy="5544616"/>
          </a:xfrm>
        </p:spPr>
        <p:txBody>
          <a:bodyPr>
            <a:normAutofit fontScale="92500" lnSpcReduction="10000"/>
          </a:bodyPr>
          <a:lstStyle/>
          <a:p>
            <a:r>
              <a:rPr lang="tr-TR" dirty="0"/>
              <a:t>Uluslararası Engelliler Günü 1992 yılında Birleşmiş Milletler Genel Kurulu’nun 47/3 sayılı kararı ile ilan edildi. Toplumun ve toplumun her alanında engelli bireylerin haklarını ve refahını teşvik etmeyi ve engelli bireylerin durumuna dair politik, sosyal, ekonomik ve kültürel yaşamın her alanında farkındalık arttırmayı amaçlamaktadır.</a:t>
            </a:r>
          </a:p>
          <a:p>
            <a:endParaRPr lang="tr-TR" dirty="0"/>
          </a:p>
          <a:p>
            <a:r>
              <a:rPr lang="tr-TR" dirty="0"/>
              <a:t>BM’nin engellilik alanında uzun yıllardır devam eden çalışmalarının bir ürünü olan, 2006 yılında kabul edilen Engelli Bireylerin Haklarına Dair Sözleşme, engelli bireylerin haklarının ve refahının gelişmesine ve 2030 Sürdürülebilir Kalkınma </a:t>
            </a:r>
            <a:r>
              <a:rPr lang="tr-TR" dirty="0" err="1"/>
              <a:t>Gündemi’nin</a:t>
            </a:r>
            <a:r>
              <a:rPr lang="tr-TR" dirty="0"/>
              <a:t> ve ayrıca </a:t>
            </a:r>
            <a:r>
              <a:rPr lang="tr-TR" dirty="0" err="1"/>
              <a:t>Sendai</a:t>
            </a:r>
            <a:r>
              <a:rPr lang="tr-TR" dirty="0"/>
              <a:t> Afet Riskini Azaltma Çerçevesi, İnsani Eylemde Engelli Bireylerin Dahil Edilmesi Şartı, Yeni Kentsel Gündem ve Kalkınma için Finansman Hakkında </a:t>
            </a:r>
            <a:r>
              <a:rPr lang="tr-TR" dirty="0" err="1"/>
              <a:t>Addis</a:t>
            </a:r>
            <a:r>
              <a:rPr lang="tr-TR" dirty="0"/>
              <a:t> </a:t>
            </a:r>
            <a:r>
              <a:rPr lang="tr-TR" dirty="0" err="1"/>
              <a:t>Ababa</a:t>
            </a:r>
            <a:r>
              <a:rPr lang="tr-TR" dirty="0"/>
              <a:t> Eylem Gündemi gibi diğer uluslararası kalkınma taahhütlerinin uygulanmasına katkıda bulundu.</a:t>
            </a:r>
          </a:p>
        </p:txBody>
      </p:sp>
    </p:spTree>
    <p:extLst>
      <p:ext uri="{BB962C8B-B14F-4D97-AF65-F5344CB8AC3E}">
        <p14:creationId xmlns:p14="http://schemas.microsoft.com/office/powerpoint/2010/main" val="2186809579"/>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907704" y="3284984"/>
            <a:ext cx="5723468" cy="1828090"/>
          </a:xfrm>
        </p:spPr>
        <p:txBody>
          <a:bodyPr>
            <a:normAutofit fontScale="90000"/>
          </a:bodyPr>
          <a:lstStyle/>
          <a:p>
            <a:r>
              <a:rPr lang="tr-TR" dirty="0">
                <a:solidFill>
                  <a:schemeClr val="tx2">
                    <a:lumMod val="75000"/>
                  </a:schemeClr>
                </a:solidFill>
              </a:rPr>
              <a:t>-Empati yapsak yeter bir şeylerin farkında olabilmek için…. Engelsiz bir yaşam ancak böyle </a:t>
            </a:r>
            <a:r>
              <a:rPr lang="tr-TR" dirty="0" smtClean="0">
                <a:solidFill>
                  <a:schemeClr val="tx2">
                    <a:lumMod val="75000"/>
                  </a:schemeClr>
                </a:solidFill>
              </a:rPr>
              <a:t>mümkün</a:t>
            </a:r>
            <a:r>
              <a:rPr lang="tr-TR" sz="6000" dirty="0" smtClean="0">
                <a:solidFill>
                  <a:srgbClr val="FF0000"/>
                </a:solidFill>
              </a:rPr>
              <a:t>!!</a:t>
            </a:r>
            <a:endParaRPr lang="tr-TR" sz="6000" dirty="0">
              <a:solidFill>
                <a:srgbClr val="FF0000"/>
              </a:solidFill>
            </a:endParaRPr>
          </a:p>
        </p:txBody>
      </p:sp>
    </p:spTree>
    <p:extLst>
      <p:ext uri="{BB962C8B-B14F-4D97-AF65-F5344CB8AC3E}">
        <p14:creationId xmlns:p14="http://schemas.microsoft.com/office/powerpoint/2010/main" val="1248539684"/>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817582"/>
            <a:ext cx="6965245" cy="4339610"/>
          </a:xfrm>
        </p:spPr>
        <p:txBody>
          <a:bodyPr>
            <a:normAutofit/>
          </a:bodyPr>
          <a:lstStyle/>
          <a:p>
            <a:r>
              <a:rPr lang="tr-TR" dirty="0" smtClean="0">
                <a:solidFill>
                  <a:srgbClr val="FFC000"/>
                </a:solidFill>
                <a:latin typeface="Andalus" panose="02020603050405020304" pitchFamily="18" charset="-78"/>
                <a:cs typeface="Andalus" panose="02020603050405020304" pitchFamily="18" charset="-78"/>
              </a:rPr>
              <a:t>Birazda Engellilerin Başarılarından Bahsedelim</a:t>
            </a:r>
            <a:endParaRPr lang="tr-TR" dirty="0">
              <a:solidFill>
                <a:srgbClr val="FFC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469595170"/>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Başarıları ile Bizlere İlham </a:t>
            </a:r>
            <a:br>
              <a:rPr lang="tr-TR" dirty="0" smtClean="0">
                <a:solidFill>
                  <a:srgbClr val="FF0000"/>
                </a:solidFill>
              </a:rPr>
            </a:br>
            <a:r>
              <a:rPr lang="tr-TR" dirty="0" smtClean="0">
                <a:solidFill>
                  <a:srgbClr val="FF0000"/>
                </a:solidFill>
              </a:rPr>
              <a:t>Veren 8 Sporcu</a:t>
            </a:r>
            <a:endParaRPr lang="tr-TR" dirty="0">
              <a:solidFill>
                <a:srgbClr val="FF0000"/>
              </a:solidFill>
            </a:endParaRPr>
          </a:p>
        </p:txBody>
      </p:sp>
      <p:sp>
        <p:nvSpPr>
          <p:cNvPr id="3" name="İçerik Yer Tutucusu 2"/>
          <p:cNvSpPr>
            <a:spLocks noGrp="1"/>
          </p:cNvSpPr>
          <p:nvPr>
            <p:ph idx="1"/>
          </p:nvPr>
        </p:nvSpPr>
        <p:spPr/>
        <p:txBody>
          <a:bodyPr/>
          <a:lstStyle/>
          <a:p>
            <a:r>
              <a:rPr lang="tr-TR" b="1" dirty="0" err="1"/>
              <a:t>Baxter</a:t>
            </a:r>
            <a:r>
              <a:rPr lang="tr-TR" b="1" dirty="0"/>
              <a:t> </a:t>
            </a:r>
            <a:r>
              <a:rPr lang="tr-TR" b="1" dirty="0" err="1" smtClean="0"/>
              <a:t>Humby</a:t>
            </a:r>
            <a:endParaRPr lang="tr-TR" dirty="0" smtClean="0"/>
          </a:p>
          <a:p>
            <a:r>
              <a:rPr lang="tr-TR" b="1" dirty="0" err="1"/>
              <a:t>Chelsea</a:t>
            </a:r>
            <a:r>
              <a:rPr lang="tr-TR" b="1" dirty="0"/>
              <a:t> </a:t>
            </a:r>
            <a:r>
              <a:rPr lang="tr-TR" b="1" dirty="0" err="1" smtClean="0"/>
              <a:t>McClammer</a:t>
            </a:r>
            <a:endParaRPr lang="tr-TR" b="1" dirty="0" smtClean="0"/>
          </a:p>
          <a:p>
            <a:r>
              <a:rPr lang="tr-TR" b="1" dirty="0" err="1"/>
              <a:t>Oz</a:t>
            </a:r>
            <a:r>
              <a:rPr lang="tr-TR" b="1" dirty="0"/>
              <a:t> </a:t>
            </a:r>
            <a:r>
              <a:rPr lang="tr-TR" b="1" dirty="0" err="1" smtClean="0"/>
              <a:t>Sanchez</a:t>
            </a:r>
            <a:endParaRPr lang="tr-TR" b="1" dirty="0" smtClean="0"/>
          </a:p>
          <a:p>
            <a:r>
              <a:rPr lang="tr-TR" b="1" dirty="0"/>
              <a:t>Alana </a:t>
            </a:r>
            <a:r>
              <a:rPr lang="tr-TR" b="1" dirty="0" err="1" smtClean="0"/>
              <a:t>Nichols</a:t>
            </a:r>
            <a:endParaRPr lang="tr-TR" b="1" dirty="0" smtClean="0"/>
          </a:p>
          <a:p>
            <a:r>
              <a:rPr lang="tr-TR" b="1" dirty="0" err="1"/>
              <a:t>Kyle</a:t>
            </a:r>
            <a:r>
              <a:rPr lang="tr-TR" b="1" dirty="0"/>
              <a:t> </a:t>
            </a:r>
            <a:r>
              <a:rPr lang="tr-TR" b="1" dirty="0" err="1" smtClean="0"/>
              <a:t>Maynard</a:t>
            </a:r>
            <a:endParaRPr lang="tr-TR" b="1" dirty="0" smtClean="0"/>
          </a:p>
          <a:p>
            <a:r>
              <a:rPr lang="tr-TR" b="1" dirty="0" err="1" smtClean="0"/>
              <a:t>Bethany</a:t>
            </a:r>
            <a:r>
              <a:rPr lang="tr-TR" b="1" dirty="0" smtClean="0"/>
              <a:t> Hamilton</a:t>
            </a:r>
          </a:p>
          <a:p>
            <a:r>
              <a:rPr lang="tr-TR" b="1" dirty="0" err="1"/>
              <a:t>Jessica</a:t>
            </a:r>
            <a:r>
              <a:rPr lang="tr-TR" b="1" dirty="0"/>
              <a:t> </a:t>
            </a:r>
            <a:r>
              <a:rPr lang="tr-TR" b="1" dirty="0" err="1" smtClean="0"/>
              <a:t>Long</a:t>
            </a:r>
            <a:endParaRPr lang="tr-TR" b="1" dirty="0" smtClean="0"/>
          </a:p>
          <a:p>
            <a:r>
              <a:rPr lang="tr-TR" b="1" dirty="0" err="1"/>
              <a:t>Tatyana</a:t>
            </a:r>
            <a:r>
              <a:rPr lang="tr-TR" b="1" dirty="0"/>
              <a:t> </a:t>
            </a:r>
            <a:r>
              <a:rPr lang="tr-TR" b="1" dirty="0" err="1"/>
              <a:t>McFadden</a:t>
            </a:r>
            <a:endParaRPr lang="tr-TR" b="1" dirty="0" smtClean="0"/>
          </a:p>
        </p:txBody>
      </p:sp>
    </p:spTree>
    <p:extLst>
      <p:ext uri="{BB962C8B-B14F-4D97-AF65-F5344CB8AC3E}">
        <p14:creationId xmlns:p14="http://schemas.microsoft.com/office/powerpoint/2010/main" val="3413736907"/>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FF0000"/>
                </a:solidFill>
              </a:rPr>
              <a:t>Baxter</a:t>
            </a:r>
            <a:r>
              <a:rPr lang="tr-TR" dirty="0" smtClean="0">
                <a:solidFill>
                  <a:srgbClr val="FF0000"/>
                </a:solidFill>
              </a:rPr>
              <a:t> </a:t>
            </a:r>
            <a:r>
              <a:rPr lang="tr-TR" dirty="0" err="1" smtClean="0">
                <a:solidFill>
                  <a:srgbClr val="FF0000"/>
                </a:solidFill>
              </a:rPr>
              <a:t>Humby</a:t>
            </a:r>
            <a:endParaRPr lang="tr-TR" dirty="0">
              <a:solidFill>
                <a:srgbClr val="FF0000"/>
              </a:solidFill>
            </a:endParaRPr>
          </a:p>
        </p:txBody>
      </p:sp>
      <p:pic>
        <p:nvPicPr>
          <p:cNvPr id="3074" name="Picture 2" descr="https://www.iyihisset.com/sites/default/files/sev/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704856" cy="427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567554"/>
      </p:ext>
    </p:extLst>
  </p:cSld>
  <p:clrMapOvr>
    <a:masterClrMapping/>
  </p:clrMapOvr>
  <mc:AlternateContent xmlns:mc="http://schemas.openxmlformats.org/markup-compatibility/2006">
    <mc:Choice xmlns:p14="http://schemas.microsoft.com/office/powerpoint/2010/main" Requires="p14">
      <p:transition spd="slow" p14:dur="3900" advClick="0" advTm="5000">
        <p14:glitter/>
      </p:transition>
    </mc:Choice>
    <mc:Fallback>
      <p:transition spd="slow" advClick="0" advTm="5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Raptiy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64</TotalTime>
  <Words>684</Words>
  <Application>Microsoft Office PowerPoint</Application>
  <PresentationFormat>Ekran Gösterisi (4:3)</PresentationFormat>
  <Paragraphs>46</Paragraphs>
  <Slides>26</Slides>
  <Notes>1</Notes>
  <HiddenSlides>0</HiddenSlides>
  <MMClips>1</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Raptiye</vt:lpstr>
      <vt:lpstr>Dünya Engelliler Günü</vt:lpstr>
      <vt:lpstr>ENGELLİLİK NEDİR ?</vt:lpstr>
      <vt:lpstr>Dünya Engelliler Günü Nedir ?</vt:lpstr>
      <vt:lpstr>PowerPoint Sunusu</vt:lpstr>
      <vt:lpstr> </vt:lpstr>
      <vt:lpstr>-Empati yapsak yeter bir şeylerin farkında olabilmek için…. Engelsiz bir yaşam ancak böyle mümkün!!</vt:lpstr>
      <vt:lpstr>Birazda Engellilerin Başarılarından Bahsedelim</vt:lpstr>
      <vt:lpstr>Başarıları ile Bizlere İlham  Veren 8 Sporcu</vt:lpstr>
      <vt:lpstr>Baxter Humby</vt:lpstr>
      <vt:lpstr>PowerPoint Sunusu</vt:lpstr>
      <vt:lpstr>Chelsea McClammer</vt:lpstr>
      <vt:lpstr>PowerPoint Sunusu</vt:lpstr>
      <vt:lpstr>Oz Sanchez</vt:lpstr>
      <vt:lpstr>PowerPoint Sunusu</vt:lpstr>
      <vt:lpstr>Alana Nichols</vt:lpstr>
      <vt:lpstr>PowerPoint Sunusu</vt:lpstr>
      <vt:lpstr>Kyle Maynard</vt:lpstr>
      <vt:lpstr>PowerPoint Sunusu</vt:lpstr>
      <vt:lpstr>Bethany Hamilton</vt:lpstr>
      <vt:lpstr>PowerPoint Sunusu</vt:lpstr>
      <vt:lpstr>Jessica Long</vt:lpstr>
      <vt:lpstr>PowerPoint Sunusu</vt:lpstr>
      <vt:lpstr>Tatyana McFadden</vt:lpstr>
      <vt:lpstr>PowerPoint Sunusu</vt:lpstr>
      <vt:lpstr>PowerPoint Sunusu</vt:lpstr>
      <vt:lpstr>Bizi Dinlediğiniz İçin  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 Engelliler Günü</dc:title>
  <dc:creator>Resul</dc:creator>
  <cp:lastModifiedBy>Sadık Togan TAŞKIN</cp:lastModifiedBy>
  <cp:revision>10</cp:revision>
  <dcterms:created xsi:type="dcterms:W3CDTF">2019-12-03T04:58:55Z</dcterms:created>
  <dcterms:modified xsi:type="dcterms:W3CDTF">2019-12-03T07:09:39Z</dcterms:modified>
</cp:coreProperties>
</file>